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6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420" r:id="rId74"/>
    <p:sldId id="310" r:id="rId75"/>
    <p:sldId id="311" r:id="rId76"/>
    <p:sldId id="325" r:id="rId77"/>
    <p:sldId id="313" r:id="rId78"/>
    <p:sldId id="315" r:id="rId79"/>
    <p:sldId id="318" r:id="rId80"/>
    <p:sldId id="324" r:id="rId81"/>
    <p:sldId id="314" r:id="rId82"/>
    <p:sldId id="321" r:id="rId83"/>
    <p:sldId id="316" r:id="rId84"/>
    <p:sldId id="319" r:id="rId85"/>
    <p:sldId id="322" r:id="rId86"/>
    <p:sldId id="334" r:id="rId87"/>
    <p:sldId id="323" r:id="rId88"/>
    <p:sldId id="335" r:id="rId89"/>
    <p:sldId id="317" r:id="rId90"/>
    <p:sldId id="320" r:id="rId91"/>
    <p:sldId id="328" r:id="rId92"/>
    <p:sldId id="329" r:id="rId93"/>
    <p:sldId id="330" r:id="rId94"/>
    <p:sldId id="331" r:id="rId95"/>
    <p:sldId id="332" r:id="rId96"/>
    <p:sldId id="326" r:id="rId97"/>
    <p:sldId id="333" r:id="rId98"/>
    <p:sldId id="354" r:id="rId99"/>
    <p:sldId id="353" r:id="rId100"/>
    <p:sldId id="351" r:id="rId101"/>
    <p:sldId id="355" r:id="rId102"/>
    <p:sldId id="337" r:id="rId103"/>
    <p:sldId id="346" r:id="rId104"/>
    <p:sldId id="356" r:id="rId105"/>
    <p:sldId id="358" r:id="rId106"/>
    <p:sldId id="357" r:id="rId107"/>
    <p:sldId id="359" r:id="rId108"/>
    <p:sldId id="338" r:id="rId109"/>
    <p:sldId id="340" r:id="rId110"/>
    <p:sldId id="343" r:id="rId111"/>
    <p:sldId id="350" r:id="rId112"/>
    <p:sldId id="344" r:id="rId113"/>
    <p:sldId id="345" r:id="rId114"/>
    <p:sldId id="360" r:id="rId115"/>
    <p:sldId id="347" r:id="rId116"/>
    <p:sldId id="361" r:id="rId117"/>
    <p:sldId id="348" r:id="rId118"/>
    <p:sldId id="362" r:id="rId119"/>
    <p:sldId id="417" r:id="rId120"/>
    <p:sldId id="363" r:id="rId121"/>
    <p:sldId id="418" r:id="rId122"/>
    <p:sldId id="366" r:id="rId123"/>
    <p:sldId id="367" r:id="rId124"/>
    <p:sldId id="368" r:id="rId125"/>
    <p:sldId id="369" r:id="rId126"/>
    <p:sldId id="370" r:id="rId127"/>
    <p:sldId id="349" r:id="rId128"/>
    <p:sldId id="365" r:id="rId129"/>
    <p:sldId id="364" r:id="rId130"/>
    <p:sldId id="378" r:id="rId131"/>
    <p:sldId id="379" r:id="rId132"/>
    <p:sldId id="382" r:id="rId133"/>
    <p:sldId id="371" r:id="rId134"/>
    <p:sldId id="375" r:id="rId135"/>
    <p:sldId id="383" r:id="rId136"/>
    <p:sldId id="380" r:id="rId137"/>
    <p:sldId id="384" r:id="rId138"/>
    <p:sldId id="387" r:id="rId139"/>
    <p:sldId id="385" r:id="rId140"/>
    <p:sldId id="386" r:id="rId141"/>
    <p:sldId id="388" r:id="rId142"/>
    <p:sldId id="389" r:id="rId143"/>
    <p:sldId id="421" r:id="rId144"/>
    <p:sldId id="401" r:id="rId145"/>
    <p:sldId id="391" r:id="rId146"/>
    <p:sldId id="390" r:id="rId147"/>
    <p:sldId id="392" r:id="rId148"/>
    <p:sldId id="372" r:id="rId149"/>
    <p:sldId id="393" r:id="rId150"/>
    <p:sldId id="396" r:id="rId151"/>
    <p:sldId id="373" r:id="rId152"/>
    <p:sldId id="402" r:id="rId153"/>
    <p:sldId id="374" r:id="rId154"/>
    <p:sldId id="397" r:id="rId155"/>
    <p:sldId id="376" r:id="rId156"/>
    <p:sldId id="398" r:id="rId157"/>
    <p:sldId id="394" r:id="rId158"/>
    <p:sldId id="399" r:id="rId159"/>
    <p:sldId id="422" r:id="rId160"/>
    <p:sldId id="395" r:id="rId161"/>
    <p:sldId id="400" r:id="rId162"/>
    <p:sldId id="423" r:id="rId163"/>
    <p:sldId id="352" r:id="rId164"/>
    <p:sldId id="257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CEF3-2E27-4417-8F80-6EB63109EE47}" v="165" dt="2025-04-11T11:24:05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microsoft.com/office/2015/10/relationships/revisionInfo" Target="revisionInfo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image" Target="../media/image90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image" Target="../media/image1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 dirty="0"/>
            <a:t>Then </a:t>
          </a:r>
          <a:r>
            <a:rPr lang="en-US" dirty="0">
              <a:solidFill>
                <a:srgbClr val="00B050"/>
              </a:solidFill>
            </a:rPr>
            <a:t>preempt</a:t>
          </a:r>
          <a:r>
            <a:rPr lang="en-US" dirty="0"/>
            <a:t> the job and run a </a:t>
          </a:r>
          <a:r>
            <a:rPr lang="en-US" dirty="0">
              <a:solidFill>
                <a:srgbClr val="0070C0"/>
              </a:solidFill>
            </a:rPr>
            <a:t>new</a:t>
          </a:r>
          <a:r>
            <a:rPr lang="en-US" dirty="0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/>
            <a:t>req[]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process </a:t>
          </a:r>
          <a:r>
            <a:rPr lang="en-IN" i="1"/>
            <a:t>i </a:t>
          </a:r>
          <a:r>
            <a:rPr lang="en-IN" i="0"/>
            <a:t>. If req[j] = k, then it means that process </a:t>
          </a:r>
          <a:r>
            <a:rPr lang="en-IN" i="1"/>
            <a:t>i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 Concurrent accesses do not have any happens-before relationships between them.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sysctl_sched_latency</a:t>
          </a:r>
          <a:r>
            <a:rPr lang="en-US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sched_nr_latency</a:t>
          </a:r>
          <a:r>
            <a:rPr lang="en-US" dirty="0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sysctl_sched_min_granularity</a:t>
          </a:r>
          <a:r>
            <a:rPr lang="en-US" dirty="0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thread </a:t>
          </a:r>
          <a:r>
            <a:rPr lang="en-US" dirty="0">
              <a:solidFill>
                <a:srgbClr val="C00000"/>
              </a:solidFill>
            </a:rPr>
            <a:t>waits</a:t>
          </a:r>
          <a:r>
            <a:rPr lang="en-US" dirty="0">
              <a:solidFill>
                <a:schemeClr val="tx1"/>
              </a:solidFill>
            </a:rPr>
            <a:t> indefinitely to get </a:t>
          </a:r>
          <a:r>
            <a:rPr lang="en-US" dirty="0">
              <a:solidFill>
                <a:srgbClr val="0070C0"/>
              </a:solidFill>
            </a:rPr>
            <a:t>access</a:t>
          </a:r>
          <a:r>
            <a:rPr lang="en-US" dirty="0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 dirty="0">
              <a:solidFill>
                <a:srgbClr val="C00000"/>
              </a:solidFill>
            </a:rPr>
            <a:t>Constraints</a:t>
          </a:r>
          <a:r>
            <a:rPr lang="en-IN" sz="2600" kern="1200" dirty="0"/>
            <a:t>: </a:t>
          </a:r>
          <a:r>
            <a:rPr lang="en-IN" sz="2600" kern="1200" dirty="0" err="1"/>
            <a:t>preemption</a:t>
          </a:r>
          <a:r>
            <a:rPr lang="en-IN" sz="2600" kern="1200" dirty="0"/>
            <a:t>, arrival (</a:t>
          </a:r>
          <a:r>
            <a:rPr lang="en-IN" sz="2600" kern="1200" dirty="0">
              <a:solidFill>
                <a:srgbClr val="FF0000"/>
              </a:solidFill>
            </a:rPr>
            <a:t>release</a:t>
          </a:r>
          <a:r>
            <a:rPr lang="en-IN" sz="2600" kern="1200" dirty="0"/>
            <a:t>) times of jobs, </a:t>
          </a:r>
          <a:r>
            <a:rPr lang="en-IN" sz="2600" kern="1200" dirty="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 dirty="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Then </a:t>
          </a:r>
          <a:r>
            <a:rPr lang="en-US" sz="2500" kern="1200" dirty="0">
              <a:solidFill>
                <a:srgbClr val="00B050"/>
              </a:solidFill>
            </a:rPr>
            <a:t>preempt</a:t>
          </a:r>
          <a:r>
            <a:rPr lang="en-US" sz="2500" kern="1200" dirty="0"/>
            <a:t> the job and run a </a:t>
          </a:r>
          <a:r>
            <a:rPr lang="en-US" sz="2500" kern="1200" dirty="0">
              <a:solidFill>
                <a:srgbClr val="0070C0"/>
              </a:solidFill>
            </a:rPr>
            <a:t>new</a:t>
          </a:r>
          <a:r>
            <a:rPr lang="en-US" sz="2500" kern="1200" dirty="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/>
            <a:t>req[]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process </a:t>
          </a:r>
          <a:r>
            <a:rPr lang="en-IN" sz="2300" i="1" kern="1200"/>
            <a:t>i </a:t>
          </a:r>
          <a:r>
            <a:rPr lang="en-IN" sz="2300" i="0" kern="1200"/>
            <a:t>. If req[j] = k, then it means that process </a:t>
          </a:r>
          <a:r>
            <a:rPr lang="en-IN" sz="2300" i="1" kern="1200"/>
            <a:t>i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sysctl_sched_latency</a:t>
          </a:r>
          <a:r>
            <a:rPr lang="en-US" sz="2600" kern="1200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sched_nr_latency</a:t>
          </a:r>
          <a:r>
            <a:rPr lang="en-US" sz="2600" kern="1200" dirty="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sysctl_sched_min_granularity</a:t>
          </a:r>
          <a:r>
            <a:rPr lang="en-US" sz="2600" kern="1200" dirty="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Both the accesses are happening roughly at the </a:t>
          </a:r>
          <a:r>
            <a:rPr lang="en-US" sz="2200" kern="1200" dirty="0">
              <a:solidFill>
                <a:srgbClr val="FF0000"/>
              </a:solidFill>
            </a:rPr>
            <a:t>same time</a:t>
          </a:r>
          <a:r>
            <a:rPr lang="en-US" sz="2200" kern="1200" dirty="0"/>
            <a:t>. There is a more precise </a:t>
          </a:r>
          <a:r>
            <a:rPr lang="en-US" sz="2200" kern="1200" dirty="0">
              <a:solidFill>
                <a:srgbClr val="00B050"/>
              </a:solidFill>
            </a:rPr>
            <a:t>definition</a:t>
          </a:r>
          <a:r>
            <a:rPr lang="en-US" sz="2200" kern="1200" dirty="0"/>
            <a:t> that uses the notion of </a:t>
          </a:r>
          <a:r>
            <a:rPr lang="en-US" sz="2200" kern="1200" dirty="0">
              <a:solidFill>
                <a:srgbClr val="7030A0"/>
              </a:solidFill>
            </a:rPr>
            <a:t>happens-before</a:t>
          </a:r>
          <a:r>
            <a:rPr lang="en-US" sz="2200" kern="1200" dirty="0"/>
            <a:t> relationships and lock-unlock relationships. Let </a:t>
          </a:r>
          <a:r>
            <a:rPr lang="en-US" sz="2200" i="1" kern="1200" dirty="0"/>
            <a:t>A </a:t>
          </a:r>
          <a:r>
            <a:rPr lang="en-US" sz="2200" i="0" kern="1200" dirty="0"/>
            <a:t>and </a:t>
          </a:r>
          <a:r>
            <a:rPr lang="en-US" sz="2200" i="1" kern="1200" dirty="0"/>
            <a:t>B</a:t>
          </a:r>
          <a:r>
            <a:rPr lang="en-US" sz="2200" i="0" kern="1200" dirty="0"/>
            <a:t> be memory access events.</a:t>
          </a:r>
          <a:r>
            <a:rPr lang="en-US" sz="2200" kern="1200" dirty="0"/>
            <a:t> </a:t>
          </a:r>
          <a:r>
            <a:rPr lang="en-US" sz="2200" i="1" kern="1200" dirty="0"/>
            <a:t>A </a:t>
          </a:r>
          <a:r>
            <a:rPr lang="en-US" sz="2200" i="0" kern="1200" dirty="0">
              <a:solidFill>
                <a:srgbClr val="C00000"/>
              </a:solidFill>
            </a:rPr>
            <a:t>happens before </a:t>
          </a:r>
          <a:r>
            <a:rPr lang="en-US" sz="2200" i="1" kern="1200" dirty="0"/>
            <a:t>B</a:t>
          </a:r>
          <a:r>
            <a:rPr lang="en-US" sz="2200" i="0" kern="1200" dirty="0"/>
            <a:t>, if </a:t>
          </a:r>
          <a:r>
            <a:rPr lang="en-US" sz="2200" i="1" kern="1200" dirty="0"/>
            <a:t>A </a:t>
          </a:r>
          <a:r>
            <a:rPr lang="en-US" sz="2200" i="0" kern="1200" dirty="0"/>
            <a:t>is a memory access in a critical section, then its lock is released and reacquired by the critical section that </a:t>
          </a:r>
          <a:r>
            <a:rPr lang="en-US" sz="2200" i="1" kern="1200" dirty="0"/>
            <a:t>B </a:t>
          </a:r>
          <a:r>
            <a:rPr lang="en-US" sz="2200" i="0" kern="1200" dirty="0"/>
            <a:t>is a part of. Concurrent accesses do not have any happens-before relationships between them.</a:t>
          </a:r>
          <a:endParaRPr lang="en-US" sz="2200" kern="1200" dirty="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A thread </a:t>
          </a:r>
          <a:r>
            <a:rPr lang="en-US" sz="2200" kern="1200" dirty="0">
              <a:solidFill>
                <a:srgbClr val="C00000"/>
              </a:solidFill>
            </a:rPr>
            <a:t>waits</a:t>
          </a:r>
          <a:r>
            <a:rPr lang="en-US" sz="2200" kern="1200" dirty="0">
              <a:solidFill>
                <a:schemeClr val="tx1"/>
              </a:solidFill>
            </a:rPr>
            <a:t> indefinitely to get </a:t>
          </a:r>
          <a:r>
            <a:rPr lang="en-US" sz="2200" kern="1200" dirty="0">
              <a:solidFill>
                <a:srgbClr val="0070C0"/>
              </a:solidFill>
            </a:rPr>
            <a:t>access</a:t>
          </a:r>
          <a:r>
            <a:rPr lang="en-US" sz="2200" kern="1200" dirty="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4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6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5.png"/><Relationship Id="rId4" Type="http://schemas.openxmlformats.org/officeDocument/2006/relationships/diagramData" Target="../diagrams/data13.xml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 dirty="0"/>
              <a:t>Smruti R. Sarangi </a:t>
            </a:r>
          </a:p>
          <a:p>
            <a:r>
              <a:rPr lang="en-IN" sz="3200" dirty="0"/>
              <a:t>IIT Delhi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</a:t>
            </a:r>
            <a:r>
              <a:rPr lang="en-IN" dirty="0"/>
              <a:t>Times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</a:t>
            </a:r>
            <a:r>
              <a:rPr lang="en-IN" dirty="0"/>
              <a:t>NP-Completeness</a:t>
            </a:r>
            <a:r>
              <a:rPr lang="en-IN"/>
              <a:t>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</a:t>
            </a:r>
            <a:r>
              <a:rPr lang="en-US" sz="2800"/>
              <a:t>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</a:t>
            </a:r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we</a:t>
            </a:r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</a:t>
            </a:r>
            <a:r>
              <a:rPr lang="en-US" sz="2400"/>
              <a:t>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</a:t>
            </a:r>
            <a:r>
              <a:rPr lang="en-US" dirty="0"/>
              <a:t>job </a:t>
            </a:r>
            <a:r>
              <a:rPr lang="en-US"/>
              <a:t>should be running</a:t>
            </a:r>
          </a:p>
          <a:p>
            <a:r>
              <a:rPr lang="en-US"/>
              <a:t>If a </a:t>
            </a:r>
            <a:r>
              <a:rPr lang="en-US" dirty="0"/>
              <a:t>job </a:t>
            </a:r>
            <a:r>
              <a:rPr lang="en-US"/>
              <a:t>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</a:t>
            </a:r>
            <a:r>
              <a:rPr lang="en-US" dirty="0"/>
              <a:t>job</a:t>
            </a:r>
            <a:endParaRPr lang="en-US"/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</a:t>
            </a:r>
            <a:r>
              <a:rPr lang="en-US" dirty="0"/>
              <a:t>role </a:t>
            </a:r>
            <a:r>
              <a:rPr lang="en-US"/>
              <a:t>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 dirty="0"/>
              <a:t>Real-time</a:t>
            </a:r>
            <a:endParaRPr lang="en-US"/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 dirty="0"/>
              <a:t>Different CPUs </a:t>
            </a:r>
            <a:r>
              <a:rPr lang="en-US" dirty="0">
                <a:solidFill>
                  <a:srgbClr val="FF0000"/>
                </a:solidFill>
              </a:rPr>
              <a:t>maintain</a:t>
            </a:r>
            <a:r>
              <a:rPr lang="en-US" dirty="0"/>
              <a:t> their queues.  </a:t>
            </a:r>
          </a:p>
          <a:p>
            <a:r>
              <a:rPr lang="en-US" dirty="0"/>
              <a:t>The dispatcher also has a central </a:t>
            </a:r>
            <a:r>
              <a:rPr lang="en-US" dirty="0">
                <a:solidFill>
                  <a:srgbClr val="0070C0"/>
                </a:solidFill>
              </a:rPr>
              <a:t>queue</a:t>
            </a:r>
            <a:r>
              <a:rPr lang="en-US" dirty="0"/>
              <a:t>. It picks a job from the queue and sends it to a </a:t>
            </a:r>
            <a:r>
              <a:rPr lang="en-US" dirty="0">
                <a:solidFill>
                  <a:srgbClr val="00B050"/>
                </a:solidFill>
              </a:rPr>
              <a:t>CPU-specific</a:t>
            </a:r>
            <a:r>
              <a:rPr lang="en-US" dirty="0"/>
              <a:t> queue.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 dirty="0"/>
                  <a:t>Preemptible</a:t>
                </a:r>
                <a:r>
                  <a:rPr lang="en-IN"/>
                  <a:t>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  <a:endParaRPr lang="en-IN" sz="24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 dirty="0"/>
              <a:t>Job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</a:t>
            </a:r>
            <a:r>
              <a:rPr lang="en-IN" sz="2000" dirty="0"/>
              <a:t>,</a:t>
            </a:r>
            <a:r>
              <a:rPr lang="en-IN" sz="2000"/>
              <a:t>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520601" flipH="1" flipV="1">
            <a:off x="5244051" y="1653365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20836200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94293"/>
              </p:ext>
            </p:extLst>
          </p:nvPr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P1 releases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pPr marL="342900" indent="-342900">
              <a:buAutoNum type="arabicPeriod"/>
            </a:pPr>
            <a:r>
              <a:rPr lang="en-US" sz="2400" dirty="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Locked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lock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9732C5-EBDA-D811-0986-67D0D509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05695" y="3174128"/>
            <a:ext cx="668189" cy="6681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8C2B527-CB85-C8C5-5E40-53BD4684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753742" y="3161008"/>
            <a:ext cx="668189" cy="6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9298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dirty="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</a:t>
            </a:r>
            <a:r>
              <a:rPr lang="en-IN" dirty="0"/>
              <a:t>we</a:t>
            </a:r>
            <a:r>
              <a:rPr lang="en-IN"/>
              <a:t>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</a:t>
            </a:r>
            <a:r>
              <a:rPr lang="en-IN" sz="2800" dirty="0"/>
              <a:t>form</a:t>
            </a:r>
            <a:r>
              <a:rPr lang="en-IN" sz="2800"/>
              <a:t>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One process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preempts</a:t>
            </a:r>
            <a:r>
              <a:rPr lang="en-IN" dirty="0"/>
              <a:t> another one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STOP TASK </a:t>
            </a:r>
            <a:r>
              <a:rPr lang="en-IN" dirty="0">
                <a:sym typeface="Wingdings" panose="05000000000000000000" pitchFamily="2" charset="2"/>
              </a:rPr>
              <a:t> Stops everything and runs (like a kernel panic)</a:t>
            </a:r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DL</a:t>
            </a:r>
            <a:r>
              <a:rPr lang="en-IN" dirty="0"/>
              <a:t> (Deadline Scheduling)</a:t>
            </a:r>
          </a:p>
          <a:p>
            <a:pPr lvl="1"/>
            <a:r>
              <a:rPr lang="en-IN" dirty="0"/>
              <a:t>Tasks that need to finish before a deadline.</a:t>
            </a:r>
          </a:p>
          <a:p>
            <a:pPr lvl="1"/>
            <a:r>
              <a:rPr lang="en-IN" dirty="0"/>
              <a:t>Audio and video encoding</a:t>
            </a:r>
          </a:p>
          <a:p>
            <a:r>
              <a:rPr lang="en-IN" dirty="0">
                <a:solidFill>
                  <a:srgbClr val="C00000"/>
                </a:solidFill>
              </a:rPr>
              <a:t>RT</a:t>
            </a:r>
            <a:r>
              <a:rPr lang="en-IN" dirty="0"/>
              <a:t> (Real Time)</a:t>
            </a:r>
          </a:p>
          <a:p>
            <a:pPr lvl="1"/>
            <a:r>
              <a:rPr lang="en-IN" dirty="0"/>
              <a:t>Threaded IRQs (typically real-time priority set to 50)</a:t>
            </a:r>
          </a:p>
          <a:p>
            <a:pPr lvl="1"/>
            <a:r>
              <a:rPr lang="en-IN" dirty="0"/>
              <a:t>Custom software with mission critical requirements</a:t>
            </a:r>
          </a:p>
          <a:p>
            <a:r>
              <a:rPr lang="en-IN" dirty="0">
                <a:solidFill>
                  <a:srgbClr val="0070C0"/>
                </a:solidFill>
              </a:rPr>
              <a:t>Fair</a:t>
            </a:r>
            <a:r>
              <a:rPr lang="en-IN" dirty="0"/>
              <a:t> (CFS – completely fair scheduler)</a:t>
            </a:r>
          </a:p>
          <a:p>
            <a:pPr lvl="1"/>
            <a:r>
              <a:rPr lang="en-IN" dirty="0"/>
              <a:t>Default</a:t>
            </a:r>
          </a:p>
          <a:p>
            <a:r>
              <a:rPr lang="en-IN" dirty="0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 dirty="0"/>
              <a:t>Idle process (nothing running basically)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stop_task.c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idle.c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 dirty="0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Pointers to the current task, idle task, and </a:t>
            </a:r>
            <a:r>
              <a:rPr lang="en-IN" sz="2000" dirty="0" err="1"/>
              <a:t>mm_struct</a:t>
            </a:r>
            <a:endParaRPr lang="en-IN" sz="2000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i="1" dirty="0" err="1"/>
              <a:t>pick_next_task</a:t>
            </a:r>
            <a:r>
              <a:rPr lang="en-IN" i="1" dirty="0"/>
              <a:t> </a:t>
            </a:r>
            <a:r>
              <a:rPr lang="en-IN" dirty="0">
                <a:sym typeface="Wingdings" panose="05000000000000000000" pitchFamily="2" charset="2"/>
              </a:rPr>
              <a:t> __</a:t>
            </a:r>
            <a:r>
              <a:rPr lang="en-IN" dirty="0" err="1">
                <a:sym typeface="Wingdings" panose="05000000000000000000" pitchFamily="2" charset="2"/>
              </a:rPr>
              <a:t>pick_next_task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 dirty="0"/>
              <a:t>If the currently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task is in the CFS class or above and there are </a:t>
            </a:r>
            <a:r>
              <a:rPr lang="en-IN" dirty="0">
                <a:solidFill>
                  <a:srgbClr val="FF0000"/>
                </a:solidFill>
              </a:rPr>
              <a:t>no</a:t>
            </a:r>
            <a:r>
              <a:rPr lang="en-IN" dirty="0"/>
              <a:t> tasks in any other </a:t>
            </a:r>
            <a:r>
              <a:rPr lang="en-IN" dirty="0">
                <a:solidFill>
                  <a:srgbClr val="7030A0"/>
                </a:solidFill>
              </a:rPr>
              <a:t>higher</a:t>
            </a:r>
            <a:r>
              <a:rPr lang="en-IN" dirty="0"/>
              <a:t> classes</a:t>
            </a:r>
          </a:p>
          <a:p>
            <a:pPr lvl="1"/>
            <a:r>
              <a:rPr lang="en-IN" dirty="0"/>
              <a:t>Find the next </a:t>
            </a:r>
            <a:r>
              <a:rPr lang="en-IN" dirty="0">
                <a:solidFill>
                  <a:srgbClr val="00B050"/>
                </a:solidFill>
              </a:rPr>
              <a:t>fair</a:t>
            </a:r>
            <a:r>
              <a:rPr lang="en-IN" dirty="0"/>
              <a:t> task (as per CFS)</a:t>
            </a:r>
          </a:p>
          <a:p>
            <a:r>
              <a:rPr lang="en-IN" dirty="0"/>
              <a:t>Else, iterate through the </a:t>
            </a:r>
            <a:r>
              <a:rPr lang="en-IN" dirty="0">
                <a:solidFill>
                  <a:srgbClr val="C00000"/>
                </a:solidFill>
              </a:rPr>
              <a:t>classes</a:t>
            </a:r>
            <a:r>
              <a:rPr lang="en-IN" dirty="0"/>
              <a:t> in descending order</a:t>
            </a:r>
          </a:p>
          <a:p>
            <a:pPr lvl="1"/>
            <a:r>
              <a:rPr lang="en-IN" dirty="0"/>
              <a:t>Find the first </a:t>
            </a:r>
            <a:r>
              <a:rPr lang="en-IN" dirty="0">
                <a:solidFill>
                  <a:srgbClr val="7030A0"/>
                </a:solidFill>
              </a:rPr>
              <a:t>eligible</a:t>
            </a:r>
            <a:r>
              <a:rPr lang="en-IN" dirty="0"/>
              <a:t> task and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Select</a:t>
            </a:r>
            <a:r>
              <a:rPr lang="en-IN" dirty="0"/>
              <a:t> the current core</a:t>
            </a:r>
          </a:p>
          <a:p>
            <a:r>
              <a:rPr lang="en-IN" dirty="0">
                <a:solidFill>
                  <a:srgbClr val="00B050"/>
                </a:solidFill>
              </a:rPr>
              <a:t>Add</a:t>
            </a:r>
            <a:r>
              <a:rPr lang="en-IN" dirty="0"/>
              <a:t> to the </a:t>
            </a:r>
            <a:r>
              <a:rPr lang="en-IN" dirty="0" err="1"/>
              <a:t>runqueue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 the scheduling algorithm of the appropriate scheduling class	</a:t>
            </a:r>
          </a:p>
          <a:p>
            <a:r>
              <a:rPr lang="en-IN" dirty="0">
                <a:solidFill>
                  <a:srgbClr val="C00000"/>
                </a:solidFill>
              </a:rPr>
              <a:t>Effect</a:t>
            </a:r>
            <a:r>
              <a:rPr lang="en-IN" dirty="0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</a:t>
            </a:r>
            <a:r>
              <a:rPr lang="en-IN" dirty="0">
                <a:solidFill>
                  <a:srgbClr val="00B050"/>
                </a:solidFill>
              </a:rPr>
              <a:t>fields</a:t>
            </a:r>
            <a:r>
              <a:rPr lang="en-IN" dirty="0"/>
              <a:t> in </a:t>
            </a:r>
            <a:r>
              <a:rPr lang="en-IN" i="1" dirty="0" err="1">
                <a:solidFill>
                  <a:srgbClr val="C00000"/>
                </a:solidFill>
              </a:rPr>
              <a:t>task_struct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pick_next_task_fair</a:t>
            </a:r>
            <a:r>
              <a:rPr lang="en-IN" dirty="0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Update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current</a:t>
            </a:r>
            <a:r>
              <a:rPr lang="en-IN" sz="2400" dirty="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B050"/>
                </a:solidFill>
              </a:rPr>
              <a:t>Update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the scheduling statistics</a:t>
            </a:r>
          </a:p>
          <a:p>
            <a:r>
              <a:rPr lang="en-IN" sz="2400" dirty="0"/>
              <a:t>Update the virtual runtime of the task</a:t>
            </a:r>
          </a:p>
          <a:p>
            <a:pPr lvl="1"/>
            <a:r>
              <a:rPr lang="en-IN" dirty="0"/>
              <a:t>Consider the current 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interval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current time </a:t>
            </a:r>
            <a:r>
              <a:rPr lang="en-IN" dirty="0"/>
              <a:t>– when the task started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last) (= </a:t>
            </a:r>
            <a:r>
              <a:rPr lang="el-GR" dirty="0"/>
              <a:t>δ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Let it be </a:t>
            </a:r>
            <a:r>
              <a:rPr lang="en-IN" dirty="0">
                <a:solidFill>
                  <a:srgbClr val="00B050"/>
                </a:solidFill>
              </a:rPr>
              <a:t>delta </a:t>
            </a:r>
            <a:r>
              <a:rPr lang="en-IN" dirty="0"/>
              <a:t>(</a:t>
            </a:r>
            <a:r>
              <a:rPr lang="el-GR" dirty="0"/>
              <a:t>δ</a:t>
            </a:r>
            <a:r>
              <a:rPr lang="en-IN" dirty="0"/>
              <a:t>)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/>
              <a:t>-black tree stores a </a:t>
            </a:r>
            <a:r>
              <a:rPr lang="en-IN" dirty="0">
                <a:solidFill>
                  <a:srgbClr val="00B050"/>
                </a:solidFill>
              </a:rPr>
              <a:t>list</a:t>
            </a:r>
            <a:r>
              <a:rPr lang="en-IN" dirty="0"/>
              <a:t> of tasks indexed by the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.</a:t>
            </a:r>
          </a:p>
          <a:p>
            <a:r>
              <a:rPr lang="en-IN" dirty="0"/>
              <a:t>The leftmost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 dirty="0"/>
              <a:t> stores the task with the </a:t>
            </a:r>
            <a:r>
              <a:rPr lang="en-IN" dirty="0">
                <a:solidFill>
                  <a:srgbClr val="C00000"/>
                </a:solidFill>
              </a:rPr>
              <a:t>least</a:t>
            </a:r>
            <a:r>
              <a:rPr lang="en-IN" dirty="0"/>
              <a:t> </a:t>
            </a:r>
            <a:r>
              <a:rPr lang="en-IN" dirty="0" err="1">
                <a:solidFill>
                  <a:srgbClr val="0070C0"/>
                </a:solidFill>
              </a:rPr>
              <a:t>vruntime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Store the current </a:t>
            </a:r>
            <a:r>
              <a:rPr lang="en-IN" dirty="0">
                <a:solidFill>
                  <a:srgbClr val="FF0000"/>
                </a:solidFill>
              </a:rPr>
              <a:t>minimum</a:t>
            </a:r>
            <a:r>
              <a:rPr lang="en-IN" dirty="0"/>
              <a:t> in </a:t>
            </a:r>
            <a:r>
              <a:rPr lang="en-IN" dirty="0" err="1"/>
              <a:t>cfs_rq</a:t>
            </a:r>
            <a:r>
              <a:rPr lang="en-IN" dirty="0"/>
              <a:t>-&gt;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 dirty="0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This is called by </a:t>
            </a:r>
            <a:r>
              <a:rPr lang="en-IN" i="1" dirty="0" err="1">
                <a:solidFill>
                  <a:srgbClr val="00B050"/>
                </a:solidFill>
              </a:rPr>
              <a:t>pick_next_task_fair</a:t>
            </a:r>
            <a:r>
              <a:rPr lang="en-IN" i="1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: Choose the </a:t>
            </a:r>
            <a:r>
              <a:rPr lang="en-IN" dirty="0">
                <a:solidFill>
                  <a:srgbClr val="FF0000"/>
                </a:solidFill>
              </a:rPr>
              <a:t>leftmost</a:t>
            </a:r>
            <a:r>
              <a:rPr lang="en-IN" dirty="0"/>
              <a:t> entity that has the least </a:t>
            </a:r>
            <a:r>
              <a:rPr lang="en-IN" i="1" dirty="0" err="1"/>
              <a:t>vruntime</a:t>
            </a:r>
            <a:endParaRPr lang="en-IN" i="1" dirty="0"/>
          </a:p>
          <a:p>
            <a:r>
              <a:rPr lang="en-IN" dirty="0"/>
              <a:t>Threads have their separate </a:t>
            </a:r>
            <a:r>
              <a:rPr lang="en-IN" dirty="0" err="1"/>
              <a:t>vruntime</a:t>
            </a:r>
            <a:r>
              <a:rPr lang="en-IN" dirty="0"/>
              <a:t> values </a:t>
            </a:r>
          </a:p>
          <a:p>
            <a:r>
              <a:rPr lang="en-IN" dirty="0"/>
              <a:t>A </a:t>
            </a:r>
            <a:r>
              <a:rPr lang="en-IN" dirty="0" err="1"/>
              <a:t>cgroup</a:t>
            </a:r>
            <a:r>
              <a:rPr lang="en-IN" dirty="0"/>
              <a:t> is a group of tasks that has its separate CFS </a:t>
            </a:r>
            <a:r>
              <a:rPr lang="en-IN" dirty="0" err="1"/>
              <a:t>runqueue</a:t>
            </a:r>
            <a:endParaRPr lang="en-IN" dirty="0"/>
          </a:p>
          <a:p>
            <a:pPr lvl="1"/>
            <a:r>
              <a:rPr lang="en-IN" dirty="0"/>
              <a:t>The task group as a whole has a </a:t>
            </a:r>
            <a:r>
              <a:rPr lang="en-IN" dirty="0" err="1"/>
              <a:t>vruntime</a:t>
            </a: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blogs.oracle.com</a:t>
            </a:r>
            <a:r>
              <a:rPr lang="en-US" sz="2000" dirty="0"/>
              <a:t>/</a:t>
            </a:r>
            <a:r>
              <a:rPr lang="en-US" sz="2000" dirty="0" err="1"/>
              <a:t>linux</a:t>
            </a:r>
            <a:r>
              <a:rPr lang="en-US" sz="2000" dirty="0"/>
              <a:t>/post/</a:t>
            </a:r>
            <a:r>
              <a:rPr lang="en-US" sz="2000" dirty="0" err="1"/>
              <a:t>cfs</a:t>
            </a:r>
            <a:r>
              <a:rPr lang="en-US" sz="2000" dirty="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  <a:r>
              <a:rPr lang="en-IN" dirty="0"/>
              <a:t>: When to trigger the scheduler?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 dirty="0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 dirty="0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</a:t>
            </a:r>
            <a:r>
              <a:rPr lang="en-IN" dirty="0" err="1"/>
              <a:t>vruntime</a:t>
            </a:r>
            <a:r>
              <a:rPr lang="en-IN" dirty="0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 dirty="0"/>
              <a:t>The increase in the </a:t>
            </a:r>
            <a:r>
              <a:rPr lang="en-IN" dirty="0" err="1"/>
              <a:t>vruntime</a:t>
            </a:r>
            <a:r>
              <a:rPr lang="en-IN" dirty="0"/>
              <a:t> is constant for all tasks</a:t>
            </a:r>
          </a:p>
          <a:p>
            <a:r>
              <a:rPr lang="en-IN" dirty="0"/>
              <a:t>A form of round-robin scheduling, using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</a:t>
            </a:r>
            <a:r>
              <a:rPr lang="en-IN" sz="2400" i="1" dirty="0" err="1"/>
              <a:t>vruntime</a:t>
            </a:r>
            <a:r>
              <a:rPr lang="en-IN" sz="2400" i="1" dirty="0"/>
              <a:t> </a:t>
            </a:r>
            <a:r>
              <a:rPr lang="en-IN" sz="2400" dirty="0"/>
              <a:t>will keep on </a:t>
            </a:r>
            <a:r>
              <a:rPr lang="en-IN" sz="2400" dirty="0">
                <a:solidFill>
                  <a:srgbClr val="00B050"/>
                </a:solidFill>
              </a:rPr>
              <a:t>increasing</a:t>
            </a:r>
            <a:r>
              <a:rPr lang="en-IN" sz="2400" dirty="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In Step (2), 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min_vruntime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br>
              <a:rPr lang="en-IN" sz="2400" dirty="0"/>
            </a:br>
            <a:r>
              <a:rPr lang="en-IN" sz="2400" dirty="0"/>
              <a:t>and </a:t>
            </a: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</a:t>
            </a:r>
          </a:p>
          <a:p>
            <a:r>
              <a:rPr lang="en-IN" sz="2400" dirty="0"/>
              <a:t>     the 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migrating</a:t>
            </a:r>
            <a:r>
              <a:rPr lang="en-US" sz="2400" dirty="0">
                <a:solidFill>
                  <a:schemeClr val="tx1"/>
                </a:solidFill>
              </a:rPr>
              <a:t> jobs</a:t>
            </a:r>
            <a:r>
              <a:rPr lang="en-US" sz="2400">
                <a:solidFill>
                  <a:schemeClr val="tx1"/>
                </a:solidFill>
              </a:rPr>
              <a:t>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If </a:t>
            </a:r>
            <a:r>
              <a:rPr lang="en-IN" sz="2000" dirty="0" err="1"/>
              <a:t>preemption</a:t>
            </a:r>
            <a:r>
              <a:rPr lang="en-IN" sz="2000"/>
              <a:t>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</a:t>
            </a:r>
            <a:r>
              <a:rPr lang="en-US" sz="2400" dirty="0">
                <a:solidFill>
                  <a:srgbClr val="FF0000"/>
                </a:solidFill>
              </a:rPr>
              <a:t>deadlocks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 dirty="0"/>
              <a:t>In general, pick the left</a:t>
            </a:r>
            <a:br>
              <a:rPr lang="en-US" sz="2400" dirty="0"/>
            </a:br>
            <a:r>
              <a:rPr lang="en-US" sz="2400" dirty="0"/>
              <a:t>fork first. Break the </a:t>
            </a:r>
            <a:br>
              <a:rPr lang="en-US" sz="2400" dirty="0"/>
            </a:br>
            <a:r>
              <a:rPr lang="en-US" sz="2400" dirty="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C6AB7-0C42-DA79-A6C3-A2183D21F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919"/>
            <a:ext cx="10515600" cy="2245043"/>
          </a:xfrm>
        </p:spPr>
        <p:txBody>
          <a:bodyPr/>
          <a:lstStyle/>
          <a:p>
            <a:r>
              <a:rPr lang="en-US" dirty="0"/>
              <a:t>The moment a task whose priority is greater than the current CSC </a:t>
            </a:r>
          </a:p>
          <a:p>
            <a:pPr marL="0" indent="0">
              <a:buNone/>
            </a:pPr>
            <a:r>
              <a:rPr lang="en-US" dirty="0"/>
              <a:t>acquires a resource, it sets the CSC and that resource becomes critical.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9E5EF-1AC8-6B54-0631-A4F1C4CC097A}"/>
              </a:ext>
            </a:extLst>
          </p:cNvPr>
          <p:cNvSpPr/>
          <p:nvPr/>
        </p:nvSpPr>
        <p:spPr>
          <a:xfrm>
            <a:off x="1691640" y="2167128"/>
            <a:ext cx="8677656" cy="612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If there is no chain blocking, there are no deadlocks.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6A5403-2E1E-2142-BA6E-B1AC8A424F14}"/>
              </a:ext>
            </a:extLst>
          </p:cNvPr>
          <p:cNvSpPr/>
          <p:nvPr/>
        </p:nvSpPr>
        <p:spPr>
          <a:xfrm>
            <a:off x="1670304" y="3084576"/>
            <a:ext cx="8677656" cy="612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The CSC is greater than or equal to the priority of any task that currently</a:t>
            </a:r>
          </a:p>
          <a:p>
            <a:pPr algn="ctr"/>
            <a:r>
              <a:rPr lang="en-US" sz="2000"/>
              <a:t>holds a resource in the system.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D6A6-143A-557E-6084-98506C3C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E744-126A-2B5D-ACF4-4BCD41AAF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After a task acquires a resource, no other task with a priority less than or equal to the CSC at that point of time can acquire any resource until the CSC is set to a lower value. </a:t>
            </a:r>
          </a:p>
          <a:p>
            <a:endParaRPr lang="en-US" dirty="0"/>
          </a:p>
          <a:p>
            <a:r>
              <a:rPr lang="en-US" dirty="0"/>
              <a:t>There is no chain blocking in the PCP protocol.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B32D3-8B14-7097-1B11-A5E4BAD4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DD329-08B4-CBEE-FB1B-C8E0EAF6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5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dirty="0" err="1"/>
              <a:t>Livelocks</a:t>
            </a:r>
            <a:r>
              <a:rPr lang="en-US" dirty="0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It is the most basic </a:t>
            </a:r>
            <a:r>
              <a:rPr lang="en-IN" dirty="0">
                <a:solidFill>
                  <a:srgbClr val="C00000"/>
                </a:solidFill>
              </a:rPr>
              <a:t>type</a:t>
            </a:r>
            <a:r>
              <a:rPr lang="en-IN" dirty="0"/>
              <a:t> of lock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run a “busy wait” lock. Unlike other locks, the </a:t>
            </a:r>
            <a:r>
              <a:rPr lang="en-IN" dirty="0">
                <a:solidFill>
                  <a:srgbClr val="C00000"/>
                </a:solidFill>
              </a:rPr>
              <a:t>thread</a:t>
            </a:r>
            <a:r>
              <a:rPr lang="en-IN" dirty="0"/>
              <a:t> does not go off to </a:t>
            </a:r>
            <a:r>
              <a:rPr lang="en-IN" dirty="0">
                <a:solidFill>
                  <a:srgbClr val="0070C0"/>
                </a:solidFill>
              </a:rPr>
              <a:t>sleep</a:t>
            </a:r>
            <a:r>
              <a:rPr lang="en-IN" dirty="0"/>
              <a:t>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can be used in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 dirty="0"/>
              <a:t> context where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is not permitted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After acquiring a spinlock,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turns off </a:t>
            </a:r>
            <a:r>
              <a:rPr lang="en-IN" dirty="0" err="1"/>
              <a:t>preemption</a:t>
            </a:r>
            <a:endParaRPr lang="en-IN" dirty="0" err="1">
              <a:ea typeface="Calibri"/>
              <a:cs typeface="Calibri"/>
            </a:endParaRPr>
          </a:p>
          <a:p>
            <a:r>
              <a:rPr lang="en-IN" dirty="0"/>
              <a:t>Otherwise, a new </a:t>
            </a:r>
            <a:r>
              <a:rPr lang="en-IN" dirty="0">
                <a:solidFill>
                  <a:srgbClr val="0070C0"/>
                </a:solidFill>
              </a:rPr>
              <a:t>thread</a:t>
            </a:r>
            <a:r>
              <a:rPr lang="en-IN" dirty="0"/>
              <a:t> can run and that can try to acquire the lock. It will </a:t>
            </a:r>
            <a:r>
              <a:rPr lang="en-IN" dirty="0">
                <a:solidFill>
                  <a:srgbClr val="FF0000"/>
                </a:solidFill>
              </a:rPr>
              <a:t>block </a:t>
            </a:r>
            <a:r>
              <a:rPr lang="en-IN" dirty="0"/>
              <a:t>yet the system will not make progress.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 spinlock can also be visualized as a </a:t>
            </a:r>
            <a:r>
              <a:rPr lang="en-IN" dirty="0">
                <a:solidFill>
                  <a:srgbClr val="C00000"/>
                </a:solidFill>
              </a:rPr>
              <a:t>lock</a:t>
            </a:r>
            <a:r>
              <a:rPr lang="en-IN" dirty="0"/>
              <a:t> on the CPU. We don’t want to migrate the thread to a </a:t>
            </a:r>
            <a:r>
              <a:rPr lang="en-IN" dirty="0">
                <a:solidFill>
                  <a:srgbClr val="00B050"/>
                </a:solidFill>
              </a:rPr>
              <a:t>different</a:t>
            </a:r>
            <a:r>
              <a:rPr lang="en-IN" dirty="0"/>
              <a:t> CPU.</a:t>
            </a:r>
            <a:endParaRPr lang="en-IN" dirty="0">
              <a:ea typeface="Calibri"/>
              <a:cs typeface="Calibri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dirty="0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 dirty="0"/>
              <a:t>The kernel maintains a per CPU variable that indicates whether pre-emption is allowed or not</a:t>
            </a:r>
          </a:p>
          <a:p>
            <a:pPr lvl="1"/>
            <a:r>
              <a:rPr lang="en-IN" dirty="0"/>
              <a:t>If it is 0, </a:t>
            </a:r>
            <a:r>
              <a:rPr lang="en-IN" dirty="0" err="1"/>
              <a:t>preemption</a:t>
            </a:r>
            <a:r>
              <a:rPr lang="en-IN" dirty="0"/>
              <a:t> is allowed</a:t>
            </a:r>
          </a:p>
          <a:p>
            <a:pPr lvl="1"/>
            <a:r>
              <a:rPr lang="en-IN" dirty="0"/>
              <a:t>Else, it is disallowed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raw_spinlock_t</a:t>
            </a:r>
            <a:r>
              <a:rPr lang="en-IN" i="1" dirty="0"/>
              <a:t> </a:t>
            </a:r>
            <a:r>
              <a:rPr lang="en-IN" dirty="0"/>
              <a:t>type is just a wrapper on the architecture defined spin lock </a:t>
            </a:r>
            <a:r>
              <a:rPr lang="en-IN" dirty="0">
                <a:sym typeface="Wingdings" panose="05000000000000000000" pitchFamily="2" charset="2"/>
              </a:rPr>
              <a:t> This structure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 dirty="0">
                <a:sym typeface="Wingdings" panose="05000000000000000000" pitchFamily="2" charset="2"/>
              </a:rPr>
              <a:t> an atomic/volatile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also has a </a:t>
            </a:r>
            <a:r>
              <a:rPr lang="en-IN" i="1" dirty="0" err="1">
                <a:solidFill>
                  <a:srgbClr val="0070C0"/>
                </a:solidFill>
              </a:rPr>
              <a:t>lockdep_map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Interrupts</a:t>
            </a:r>
            <a:r>
              <a:rPr lang="en-IN" dirty="0"/>
              <a:t> can still be processed on the </a:t>
            </a:r>
            <a:r>
              <a:rPr lang="en-IN" dirty="0">
                <a:solidFill>
                  <a:srgbClr val="0070C0"/>
                </a:solidFill>
              </a:rPr>
              <a:t>CPU</a:t>
            </a:r>
            <a:r>
              <a:rPr lang="en-IN" dirty="0"/>
              <a:t> that is waiting on a spin lock</a:t>
            </a:r>
          </a:p>
          <a:p>
            <a:r>
              <a:rPr lang="en-IN" dirty="0"/>
              <a:t>What if the </a:t>
            </a:r>
            <a:r>
              <a:rPr lang="en-IN" dirty="0">
                <a:solidFill>
                  <a:srgbClr val="7030A0"/>
                </a:solidFill>
              </a:rPr>
              <a:t>interrupt handler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tries to acquire the same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 dirty="0"/>
              <a:t>We have a </a:t>
            </a:r>
            <a:r>
              <a:rPr lang="en-IN" dirty="0">
                <a:solidFill>
                  <a:srgbClr val="C00000"/>
                </a:solidFill>
              </a:rPr>
              <a:t>deadlock</a:t>
            </a:r>
          </a:p>
          <a:p>
            <a:r>
              <a:rPr lang="en-IN" dirty="0"/>
              <a:t>Hence, we use the “_</a:t>
            </a:r>
            <a:r>
              <a:rPr lang="en-IN" dirty="0" err="1"/>
              <a:t>irq</a:t>
            </a:r>
            <a:r>
              <a:rPr lang="en-IN" dirty="0"/>
              <a:t>” variant of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 dirty="0"/>
              <a:t>. It enables and disables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 dirty="0"/>
              <a:t> in the critical section.</a:t>
            </a:r>
          </a:p>
          <a:p>
            <a:pPr lvl="1"/>
            <a:r>
              <a:rPr lang="en-IN" i="1" dirty="0" err="1">
                <a:solidFill>
                  <a:srgbClr val="C00000"/>
                </a:solidFill>
              </a:rPr>
              <a:t>raw_spin_lock_irq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raw_spin_unlock_irq</a:t>
            </a:r>
            <a:endParaRPr lang="en-IN" i="1" dirty="0"/>
          </a:p>
          <a:p>
            <a:r>
              <a:rPr lang="en-IN" dirty="0"/>
              <a:t>Sadly </a:t>
            </a:r>
            <a:r>
              <a:rPr lang="en-IN" i="1" dirty="0" err="1"/>
              <a:t>raw_spin_unlock_irq</a:t>
            </a:r>
            <a:r>
              <a:rPr lang="en-IN" i="1" dirty="0"/>
              <a:t> </a:t>
            </a:r>
            <a:r>
              <a:rPr lang="en-IN" dirty="0"/>
              <a:t>will </a:t>
            </a:r>
            <a:r>
              <a:rPr lang="en-IN" dirty="0">
                <a:solidFill>
                  <a:srgbClr val="00B050"/>
                </a:solidFill>
              </a:rPr>
              <a:t>enable</a:t>
            </a:r>
            <a:r>
              <a:rPr lang="en-IN" dirty="0"/>
              <a:t> all interrupts (not in your best interest)</a:t>
            </a:r>
          </a:p>
          <a:p>
            <a:r>
              <a:rPr lang="en-IN" dirty="0"/>
              <a:t>Hence, use the </a:t>
            </a:r>
            <a:r>
              <a:rPr lang="en-IN" i="1" dirty="0"/>
              <a:t>_</a:t>
            </a:r>
            <a:r>
              <a:rPr lang="en-IN" i="1" dirty="0" err="1"/>
              <a:t>irqsave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/>
              <a:t>_</a:t>
            </a:r>
            <a:r>
              <a:rPr lang="en-IN" i="1" dirty="0" err="1"/>
              <a:t>irqrestore</a:t>
            </a:r>
            <a:r>
              <a:rPr lang="en-IN" i="1" dirty="0"/>
              <a:t> </a:t>
            </a:r>
            <a:r>
              <a:rPr lang="en-IN" dirty="0"/>
              <a:t>versions that </a:t>
            </a:r>
            <a:r>
              <a:rPr lang="en-IN" dirty="0">
                <a:solidFill>
                  <a:srgbClr val="0070C0"/>
                </a:solidFill>
              </a:rPr>
              <a:t>save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restore</a:t>
            </a:r>
            <a:r>
              <a:rPr lang="en-IN" dirty="0"/>
              <a:t> the interrupt state. </a:t>
            </a:r>
          </a:p>
          <a:p>
            <a:endParaRPr lang="en-IN" dirty="0"/>
          </a:p>
          <a:p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spinlock</a:t>
            </a:r>
            <a:r>
              <a:rPr lang="en-IN" dirty="0"/>
              <a:t> is held by a CPU, a </a:t>
            </a:r>
            <a:r>
              <a:rPr lang="en-IN" dirty="0">
                <a:solidFill>
                  <a:srgbClr val="FF0000"/>
                </a:solidFill>
              </a:rPr>
              <a:t>mutex</a:t>
            </a:r>
            <a:r>
              <a:rPr lang="en-IN" dirty="0"/>
              <a:t> is held by a task </a:t>
            </a:r>
          </a:p>
          <a:p>
            <a:r>
              <a:rPr lang="en-IN" dirty="0"/>
              <a:t>The task can go off to </a:t>
            </a:r>
            <a:r>
              <a:rPr lang="en-IN" dirty="0">
                <a:solidFill>
                  <a:srgbClr val="00B050"/>
                </a:solidFill>
              </a:rPr>
              <a:t>sleep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task_struct</a:t>
            </a:r>
            <a:r>
              <a:rPr lang="en-IN" sz="2000" dirty="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Supports the slow path/ fast path </a:t>
            </a:r>
            <a:r>
              <a:rPr lang="en-IN" sz="2400" dirty="0">
                <a:solidFill>
                  <a:srgbClr val="0070C0"/>
                </a:solidFill>
              </a:rPr>
              <a:t>concept</a:t>
            </a:r>
          </a:p>
          <a:p>
            <a:r>
              <a:rPr lang="en-IN" sz="2400" dirty="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 dirty="0">
                <a:cs typeface="Calibri"/>
              </a:rPr>
              <a:t>: Compare and exchange (acquire) as we have seen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 dirty="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 dirty="0">
                <a:cs typeface="Calibri"/>
              </a:rPr>
              <a:t>: We need to try to </a:t>
            </a:r>
            <a:r>
              <a:rPr lang="en-IN" sz="2400" dirty="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 dirty="0">
                <a:cs typeface="Calibri"/>
              </a:rPr>
              <a:t> the spinlock. However, if that does not seem to be possible, make the process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 dirty="0">
                <a:cs typeface="Calibri"/>
              </a:rPr>
              <a:t>. Lock the task in the </a:t>
            </a:r>
            <a:r>
              <a:rPr lang="en-IN" sz="2400" dirty="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 dirty="0">
                <a:cs typeface="Calibri"/>
              </a:rPr>
              <a:t> state.</a:t>
            </a:r>
          </a:p>
          <a:p>
            <a:endParaRPr lang="en-IN" dirty="0">
              <a:solidFill>
                <a:srgbClr val="000000"/>
              </a:solidFill>
              <a:cs typeface="Calibri"/>
            </a:endParaRPr>
          </a:p>
          <a:p>
            <a:endParaRPr lang="en-IN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/>
              <a:t>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</a:p>
          <a:p>
            <a:pPr lvl="1"/>
            <a:r>
              <a:rPr lang="en-IN" dirty="0">
                <a:ea typeface="Calibri"/>
                <a:cs typeface="Calibri"/>
              </a:rPr>
              <a:t>Try to set the owner field again </a:t>
            </a:r>
          </a:p>
          <a:p>
            <a:pPr lvl="2"/>
            <a:r>
              <a:rPr lang="en-IN" dirty="0">
                <a:ea typeface="Calibri"/>
                <a:cs typeface="Calibri"/>
              </a:rPr>
              <a:t>If success, then acquire the lock</a:t>
            </a:r>
          </a:p>
          <a:p>
            <a:pPr lvl="2"/>
            <a:r>
              <a:rPr lang="en-IN" dirty="0">
                <a:ea typeface="Calibri"/>
                <a:cs typeface="Calibri"/>
              </a:rPr>
              <a:t>Else set a bit to indicate that there is a waiter</a:t>
            </a: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415590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6952762" y="4344467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current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/>
              <a:t>] check if there are waiting threads (if set in the owner field)</a:t>
            </a:r>
          </a:p>
          <a:p>
            <a:pPr lvl="1"/>
            <a:r>
              <a:rPr lang="en-US" dirty="0"/>
              <a:t>If there are none, then set the owner to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and return</a:t>
            </a:r>
          </a:p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Set the owner field to this task</a:t>
            </a:r>
          </a:p>
          <a:p>
            <a:pPr lvl="1"/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Queued Spinlock or MCS lock (</a:t>
            </a:r>
            <a:r>
              <a:rPr lang="en-US" dirty="0" err="1"/>
              <a:t>qspinlock.c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linked list of </a:t>
            </a:r>
            <a:r>
              <a:rPr lang="en-US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 dirty="0"/>
              <a:t>Insert the given </a:t>
            </a:r>
            <a:r>
              <a:rPr lang="en-US" dirty="0">
                <a:solidFill>
                  <a:schemeClr val="accent6"/>
                </a:solidFill>
              </a:rPr>
              <a:t>node</a:t>
            </a:r>
            <a:r>
              <a:rPr lang="en-US" dirty="0"/>
              <a:t> (consisting of the current task) atomically to the end of this </a:t>
            </a:r>
            <a:r>
              <a:rPr lang="en-US" dirty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 dirty="0"/>
              <a:t>Uses complex </a:t>
            </a:r>
            <a:r>
              <a:rPr lang="en-US" dirty="0">
                <a:solidFill>
                  <a:srgbClr val="0070C0"/>
                </a:solidFill>
              </a:rPr>
              <a:t>lock-free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It is far more scalable than a regular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eliminates cache line </a:t>
            </a:r>
            <a:r>
              <a:rPr lang="en-US" dirty="0">
                <a:solidFill>
                  <a:srgbClr val="C00000"/>
                </a:solidFill>
              </a:rPr>
              <a:t>bouncing</a:t>
            </a:r>
            <a:r>
              <a:rPr lang="en-US" dirty="0"/>
              <a:t>: When we try to read/write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r>
              <a:rPr lang="en-US" dirty="0"/>
              <a:t> a copy of it needs to be brought into the </a:t>
            </a:r>
            <a:r>
              <a:rPr lang="en-US" dirty="0">
                <a:solidFill>
                  <a:srgbClr val="C00000"/>
                </a:solidFill>
              </a:rPr>
              <a:t>local cache</a:t>
            </a:r>
            <a:r>
              <a:rPr lang="en-US" dirty="0"/>
              <a:t>. When another core needs it, the entire cache line’s contents needs to be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 dirty="0"/>
              <a:t> to it.</a:t>
            </a:r>
          </a:p>
          <a:p>
            <a:r>
              <a:rPr lang="en-US" dirty="0" err="1"/>
              <a:t>osq_lock.c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 dirty="0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dirty="0" err="1">
                <a:sym typeface="Wingdings" panose="05000000000000000000" pitchFamily="2" charset="2"/>
              </a:rPr>
              <a:t>qrwlock.c</a:t>
            </a:r>
            <a:r>
              <a:rPr lang="en-US" dirty="0">
                <a:sym typeface="Wingdings" panose="05000000000000000000" pitchFamily="2" charset="2"/>
              </a:rPr>
              <a:t>  A reader writer lock that gives priority to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 dirty="0"/>
              <a:t>We define four </a:t>
            </a:r>
            <a:r>
              <a:rPr lang="en-IN" sz="2400" dirty="0">
                <a:solidFill>
                  <a:srgbClr val="FF0000"/>
                </a:solidFill>
              </a:rPr>
              <a:t>types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states</a:t>
            </a:r>
            <a:r>
              <a:rPr lang="en-IN" sz="2400" dirty="0"/>
              <a:t>: </a:t>
            </a:r>
            <a:r>
              <a:rPr lang="en-IN" sz="2400" dirty="0" err="1"/>
              <a:t>softirq</a:t>
            </a:r>
            <a:r>
              <a:rPr lang="en-IN" sz="2400" dirty="0"/>
              <a:t>-safe, </a:t>
            </a:r>
            <a:r>
              <a:rPr lang="en-IN" sz="2400" dirty="0" err="1"/>
              <a:t>softirq</a:t>
            </a:r>
            <a:r>
              <a:rPr lang="en-IN" sz="2400" dirty="0"/>
              <a:t>-unsafe, </a:t>
            </a:r>
            <a:r>
              <a:rPr lang="en-IN" sz="2400" dirty="0" err="1"/>
              <a:t>hardirq</a:t>
            </a:r>
            <a:r>
              <a:rPr lang="en-IN" sz="2400" dirty="0"/>
              <a:t>-safe, </a:t>
            </a:r>
            <a:r>
              <a:rPr lang="en-IN" sz="2400" dirty="0" err="1"/>
              <a:t>hardirq</a:t>
            </a:r>
            <a:r>
              <a:rPr lang="en-IN" sz="2400" dirty="0"/>
              <a:t>-unsafe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B050"/>
                </a:solidFill>
              </a:rPr>
              <a:t>softirq</a:t>
            </a:r>
            <a:r>
              <a:rPr lang="en-IN" sz="2400" dirty="0">
                <a:solidFill>
                  <a:srgbClr val="00B050"/>
                </a:solidFill>
              </a:rPr>
              <a:t>-safe</a:t>
            </a:r>
            <a:r>
              <a:rPr lang="en-IN" sz="2400" dirty="0"/>
              <a:t> lock instance means that the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 dirty="0"/>
              <a:t>.</a:t>
            </a:r>
          </a:p>
          <a:p>
            <a:r>
              <a:rPr lang="en-IN" sz="2400" dirty="0"/>
              <a:t>On the other hand, 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 dirty="0"/>
              <a:t>. 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is also </a:t>
            </a:r>
            <a:r>
              <a:rPr lang="en-IN" sz="2400" dirty="0" err="1">
                <a:solidFill>
                  <a:srgbClr val="C00000"/>
                </a:solidFill>
              </a:rPr>
              <a:t>hardirq</a:t>
            </a:r>
            <a:r>
              <a:rPr lang="en-IN" sz="2400" dirty="0">
                <a:solidFill>
                  <a:srgbClr val="C00000"/>
                </a:solidFill>
              </a:rPr>
              <a:t>-unsafe</a:t>
            </a:r>
          </a:p>
          <a:p>
            <a:r>
              <a:rPr lang="en-IN" sz="2400" dirty="0"/>
              <a:t>First, check for </a:t>
            </a:r>
            <a:r>
              <a:rPr lang="en-IN" sz="2400" dirty="0">
                <a:solidFill>
                  <a:srgbClr val="FF0000"/>
                </a:solidFill>
              </a:rPr>
              <a:t>deadlocks</a:t>
            </a:r>
            <a:r>
              <a:rPr lang="en-IN" sz="2400" dirty="0"/>
              <a:t>. Cannot have the A </a:t>
            </a:r>
            <a:r>
              <a:rPr lang="en-IN" sz="2400" dirty="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 dirty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and </a:t>
            </a:r>
            <a:r>
              <a:rPr lang="en-IN" sz="2400" i="1" dirty="0">
                <a:sym typeface="Wingdings" panose="05000000000000000000" pitchFamily="2" charset="2"/>
              </a:rPr>
              <a:t>B </a:t>
            </a:r>
            <a:r>
              <a:rPr lang="en-IN" sz="2400" dirty="0">
                <a:sym typeface="Wingdings" panose="05000000000000000000" pitchFamily="2" charset="2"/>
              </a:rPr>
              <a:t>are locks. It cannot have non-trivial cycles also.</a:t>
            </a:r>
            <a:endParaRPr lang="en-IN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 dirty="0"/>
              <a:t> No path can contain a </a:t>
            </a:r>
            <a:r>
              <a:rPr lang="en-IN" sz="2400" dirty="0" err="1">
                <a:solidFill>
                  <a:srgbClr val="0070C0"/>
                </a:solidFill>
              </a:rPr>
              <a:t>hardirq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and a </a:t>
            </a:r>
            <a:r>
              <a:rPr lang="en-IN" sz="2400" dirty="0" err="1">
                <a:solidFill>
                  <a:srgbClr val="FF0000"/>
                </a:solidFill>
              </a:rPr>
              <a:t>hardirq</a:t>
            </a:r>
            <a:r>
              <a:rPr lang="en-IN" sz="2400" dirty="0">
                <a:solidFill>
                  <a:srgbClr val="FF0000"/>
                </a:solidFill>
              </a:rPr>
              <a:t>-safe</a:t>
            </a:r>
            <a:r>
              <a:rPr lang="en-IN" sz="2400" dirty="0"/>
              <a:t> lock. The latter may have interrupted the former. The thread holding the lock may never get a chance to execute and release 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rcu_read_lock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 err="1">
                <a:solidFill>
                  <a:srgbClr val="00B050"/>
                </a:solidFill>
              </a:rPr>
              <a:t>rcu_read_unlock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/>
              <a:t>pretty much do nothing other than </a:t>
            </a:r>
            <a:r>
              <a:rPr lang="en-IN" dirty="0">
                <a:solidFill>
                  <a:srgbClr val="0070C0"/>
                </a:solidFill>
              </a:rPr>
              <a:t>disabling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enabling</a:t>
            </a:r>
            <a:r>
              <a:rPr lang="en-IN" dirty="0"/>
              <a:t> </a:t>
            </a:r>
            <a:r>
              <a:rPr lang="en-IN" dirty="0" err="1"/>
              <a:t>preemption</a:t>
            </a:r>
            <a:endParaRPr lang="en-IN" dirty="0"/>
          </a:p>
          <a:p>
            <a:r>
              <a:rPr lang="en-IN" dirty="0"/>
              <a:t>How does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dirty="0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rgbClr val="00B050"/>
                </a:solidFill>
              </a:rPr>
              <a:t>foreach_cpu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0070C0"/>
                </a:solidFill>
              </a:rPr>
              <a:t>run_curr_task_on_cpu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</a:t>
            </a:r>
            <a:r>
              <a:rPr lang="en-IN" sz="2400"/>
              <a:t>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</a:t>
            </a:r>
            <a:r>
              <a:rPr lang="en-IN" dirty="0"/>
              <a:t>,</a:t>
            </a:r>
            <a:r>
              <a:rPr lang="en-IN"/>
              <a:t>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</a:t>
                </a:r>
                <a:r>
                  <a:rPr lang="en-IN" dirty="0"/>
                  <a:t>,</a:t>
                </a:r>
                <a:r>
                  <a:rPr lang="en-IN"/>
                  <a:t>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6a79a8fb-7b40-40a8-a390-8f91f472256f"/>
    <ds:schemaRef ds:uri="c88737bd-e2f2-432c-bced-1b4ea0827f1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13918</Words>
  <Application>Microsoft Office PowerPoint</Application>
  <PresentationFormat>Widescreen</PresentationFormat>
  <Paragraphs>1898</Paragraphs>
  <Slides>161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71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Unlocking the Mutex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PowerPoint Presentation</vt:lpstr>
      <vt:lpstr>Priority Ceiling Protocol (PCP)</vt:lpstr>
      <vt:lpstr>Brief Note about PCP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2025-04-11T11:28:57Z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